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7" r:id="rId3"/>
    <p:sldId id="318" r:id="rId4"/>
    <p:sldId id="305" r:id="rId5"/>
    <p:sldId id="306" r:id="rId6"/>
    <p:sldId id="307" r:id="rId7"/>
    <p:sldId id="295" r:id="rId8"/>
    <p:sldId id="257" r:id="rId9"/>
    <p:sldId id="259" r:id="rId10"/>
    <p:sldId id="261" r:id="rId11"/>
    <p:sldId id="262" r:id="rId12"/>
    <p:sldId id="263" r:id="rId13"/>
    <p:sldId id="265" r:id="rId14"/>
    <p:sldId id="266" r:id="rId15"/>
    <p:sldId id="268" r:id="rId16"/>
    <p:sldId id="322" r:id="rId17"/>
    <p:sldId id="270" r:id="rId18"/>
    <p:sldId id="271" r:id="rId19"/>
    <p:sldId id="273" r:id="rId20"/>
    <p:sldId id="319" r:id="rId21"/>
    <p:sldId id="320" r:id="rId22"/>
    <p:sldId id="274" r:id="rId23"/>
    <p:sldId id="275" r:id="rId24"/>
    <p:sldId id="276" r:id="rId25"/>
    <p:sldId id="277" r:id="rId26"/>
    <p:sldId id="278" r:id="rId27"/>
    <p:sldId id="310" r:id="rId28"/>
    <p:sldId id="296" r:id="rId29"/>
    <p:sldId id="297" r:id="rId30"/>
    <p:sldId id="311" r:id="rId31"/>
    <p:sldId id="321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23" d="100"/>
          <a:sy n="123" d="100"/>
        </p:scale>
        <p:origin x="-1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E0126-374C-4C6A-B445-32236A33EE2A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A2E6-22D4-4C27-BE58-DE9C44A57D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621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E0126-374C-4C6A-B445-32236A33EE2A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A2E6-22D4-4C27-BE58-DE9C44A57D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6811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E0126-374C-4C6A-B445-32236A33EE2A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A2E6-22D4-4C27-BE58-DE9C44A57D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3602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E0126-374C-4C6A-B445-32236A33EE2A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A2E6-22D4-4C27-BE58-DE9C44A57D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6850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E0126-374C-4C6A-B445-32236A33EE2A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A2E6-22D4-4C27-BE58-DE9C44A57D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826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E0126-374C-4C6A-B445-32236A33EE2A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A2E6-22D4-4C27-BE58-DE9C44A57D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0887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E0126-374C-4C6A-B445-32236A33EE2A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A2E6-22D4-4C27-BE58-DE9C44A57D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0178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E0126-374C-4C6A-B445-32236A33EE2A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A2E6-22D4-4C27-BE58-DE9C44A57D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0467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E0126-374C-4C6A-B445-32236A33EE2A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A2E6-22D4-4C27-BE58-DE9C44A57D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1413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E0126-374C-4C6A-B445-32236A33EE2A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A2E6-22D4-4C27-BE58-DE9C44A57D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2473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E0126-374C-4C6A-B445-32236A33EE2A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A2E6-22D4-4C27-BE58-DE9C44A57D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2568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E0126-374C-4C6A-B445-32236A33EE2A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6A2E6-22D4-4C27-BE58-DE9C44A57D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10.png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gosuslugi.ru/600426/1/for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1\Desktop\Презентация_Лобода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984" y="222263"/>
            <a:ext cx="504056" cy="9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19116" y="349147"/>
            <a:ext cx="4285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МИНИСТЕРСТВО ОБРАЗОВАНИЯ</a:t>
            </a:r>
            <a:b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ЯРОСЛАВСКОЙ ОБЛАСТИ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6774" r="37995"/>
          <a:stretch>
            <a:fillRect/>
          </a:stretch>
        </p:blipFill>
        <p:spPr bwMode="auto">
          <a:xfrm>
            <a:off x="9768306" y="222263"/>
            <a:ext cx="1872208" cy="578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Лейбл АСИОУ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2552" y="55074"/>
            <a:ext cx="1295922" cy="940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119116" y="3019235"/>
            <a:ext cx="9974454" cy="13615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6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Особенности организации приема на обучение по образовательным программам начального общего образования в 2024 году</a:t>
            </a:r>
            <a:endParaRPr lang="ru-RU" sz="36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1534343" y="6528128"/>
            <a:ext cx="9144000" cy="32987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2400" y="4396359"/>
            <a:ext cx="11038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Обработка заявлений при предоставлении услуги (для общеобразовательных организаций) </a:t>
            </a:r>
            <a:r>
              <a:rPr lang="en-US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en-US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2400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«</a:t>
            </a:r>
            <a:r>
              <a:rPr lang="ru-RU" sz="2400" i="1" dirty="0">
                <a:solidFill>
                  <a:srgbClr val="002060"/>
                </a:solidFill>
                <a:latin typeface="Arial Narrow" panose="020B0606020202030204" pitchFamily="34" charset="0"/>
              </a:rPr>
              <a:t>Прием заявлений о зачислении в муниципальные образовательные организации Ярославской области, реализующие программы общего образования» </a:t>
            </a:r>
          </a:p>
        </p:txBody>
      </p:sp>
    </p:spTree>
    <p:extLst>
      <p:ext uri="{BB962C8B-B14F-4D97-AF65-F5344CB8AC3E}">
        <p14:creationId xmlns:p14="http://schemas.microsoft.com/office/powerpoint/2010/main" xmlns="" val="133144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Если в семье есть школьник</a:t>
            </a:r>
            <a:endParaRPr lang="ru-RU" sz="3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6725" y="365125"/>
            <a:ext cx="5629275" cy="3495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38800" y="2559050"/>
            <a:ext cx="6172200" cy="3752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1726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0580" y="285749"/>
            <a:ext cx="5657850" cy="6286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686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052" y="112259"/>
            <a:ext cx="5724525" cy="3629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1464" y="3315606"/>
            <a:ext cx="588645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87643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6329" y="365125"/>
            <a:ext cx="5678877" cy="6241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1534" y="1209116"/>
            <a:ext cx="5619750" cy="3829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10244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27384" y="523712"/>
            <a:ext cx="4524375" cy="5985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89680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9575" y="365125"/>
            <a:ext cx="6172200" cy="4086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6220014" y="2275681"/>
            <a:ext cx="5495547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52711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4988" y="365125"/>
            <a:ext cx="5063042" cy="2802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13018" y="340911"/>
            <a:ext cx="5962157" cy="3419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35421" y="3999070"/>
            <a:ext cx="9324866" cy="1939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510807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217" y="213495"/>
            <a:ext cx="5937749" cy="3863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9577" y="1767138"/>
            <a:ext cx="5783987" cy="4754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91200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2413" y="242887"/>
            <a:ext cx="6714236" cy="5519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67079" y="233363"/>
            <a:ext cx="4248150" cy="594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19106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737" y="353219"/>
            <a:ext cx="6181725" cy="3648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36456" y="3148013"/>
            <a:ext cx="584835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06627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31370" y="619287"/>
            <a:ext cx="1061357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 соответствии с «дорожной картой» </a:t>
            </a:r>
            <a:r>
              <a:rPr lang="ru-RU" sz="2400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Минцифры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для 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обеспечения 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реализации 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предоставления Услуги в части 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записи в 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первый класс по закреплённой территории на ЕПГУ в 2024 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году Ярославской областью: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не </a:t>
            </a:r>
            <a:r>
              <a:rPr lang="ru-RU" sz="2400" b="1" dirty="0">
                <a:solidFill>
                  <a:srgbClr val="C00000"/>
                </a:solidFill>
                <a:latin typeface="Arial Narrow" panose="020B0606020202030204" pitchFamily="34" charset="0"/>
              </a:rPr>
              <a:t>позднее 19.02.2024 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- 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получен доступ 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к видам сведений «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Подача заявлений 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для записи детей в первый класс и перевода из школы в школу» и «Загрузка данных по школам и адресам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»;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2400" b="1" dirty="0">
                <a:solidFill>
                  <a:srgbClr val="C00000"/>
                </a:solidFill>
                <a:latin typeface="Arial Narrow" panose="020B0606020202030204" pitchFamily="34" charset="0"/>
              </a:rPr>
              <a:t>с 19.02.2024 по 01.03.2024 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- 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загружены данные 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о школах 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и адресах 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на тестовую среду ЕПГУ, прохождение тестирования на тестовой 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среде ЕПГУ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, обновление тестового справочника донора в ЕСНСИ по 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передаче информации 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о количестве свободных мест, </a:t>
            </a:r>
            <a:endParaRPr lang="ru-RU" sz="24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подана заявка 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на 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активацию региональной 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информационной системы в тестовой 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среде;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endParaRPr lang="ru-RU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610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566368" y="738697"/>
            <a:ext cx="4647851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2693" y="180615"/>
            <a:ext cx="4524795" cy="5909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9555998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2181" y="365125"/>
            <a:ext cx="5810250" cy="3914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13028" y="365125"/>
            <a:ext cx="4267200" cy="5572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2106717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1383" y="280122"/>
            <a:ext cx="3543300" cy="2821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91776" y="280122"/>
            <a:ext cx="3348841" cy="2998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86187" y="280122"/>
            <a:ext cx="4814084" cy="4987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55888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9159" y="236204"/>
            <a:ext cx="4571407" cy="6316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97087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732" y="698569"/>
            <a:ext cx="10732893" cy="3968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58177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470858"/>
            <a:ext cx="10360212" cy="5646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73653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льгота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9712" y="205989"/>
            <a:ext cx="7170753" cy="5210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https://www.pngplay.com/wp-content/uploads/7/Mouse-Cursor-Click-Transparent-Fi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4136" y="1698081"/>
            <a:ext cx="300632" cy="30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/>
          <a:srcRect t="7727"/>
          <a:stretch/>
        </p:blipFill>
        <p:spPr>
          <a:xfrm>
            <a:off x="5772150" y="3657600"/>
            <a:ext cx="6000750" cy="2654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751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6255" y="2147382"/>
            <a:ext cx="10515600" cy="4351338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Это конечный статус. Заявление необходимо сформировать вновь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8876" y="365126"/>
            <a:ext cx="9853245" cy="3965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4758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6006" y="180975"/>
            <a:ext cx="10959988" cy="132556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Обработка заявлений </a:t>
            </a:r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при предоставлении услуги </a:t>
            </a:r>
            <a:r>
              <a:rPr lang="ru-RU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в общеобразовательной организации </a:t>
            </a:r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в 2023 год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1627322"/>
            <a:ext cx="10515600" cy="509119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Прием заявлений с ЕПГУ</a:t>
            </a:r>
          </a:p>
          <a:p>
            <a:pPr lvl="1"/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Получение заявлений в пункте меню «Работа с ЕПГУ», «Зачисление в ООУ (</a:t>
            </a:r>
            <a:r>
              <a:rPr lang="ru-RU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фед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)»</a:t>
            </a:r>
          </a:p>
          <a:p>
            <a:pPr lvl="1"/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Проверка Загс и МВД</a:t>
            </a:r>
            <a:endParaRPr lang="en-US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lvl="1"/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Обработка заявлений – либо перенос в раздел «Реестр»,</a:t>
            </a:r>
            <a:r>
              <a:rPr lang="en-US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либо «Отказ …»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Прием заявлений другим способом </a:t>
            </a:r>
          </a:p>
          <a:p>
            <a:pPr lvl="1"/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Внесение сведений в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пункте меню «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Реестры»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Обработка всех заявлений в пункте меню «Реестры»</a:t>
            </a:r>
          </a:p>
          <a:p>
            <a:pPr lvl="1"/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Все заявления выстраиваются в общую очередь по времени не зависимо от способа подачи заявления</a:t>
            </a:r>
          </a:p>
          <a:p>
            <a:pPr lvl="1"/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Изменение статусов</a:t>
            </a:r>
          </a:p>
          <a:p>
            <a:pPr lvl="1"/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lvl="1"/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Для школ с дошкольными группами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необходимо помнить, что дети в школу идут на общих основаниях. Родители таких детей подают заявления, которые обрабатываются в соответствии с доработанным алгоритмом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737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6006" y="180975"/>
            <a:ext cx="10959988" cy="58864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Статусы в личном кабинете заявителя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53412048"/>
              </p:ext>
            </p:extLst>
          </p:nvPr>
        </p:nvGraphicFramePr>
        <p:xfrm>
          <a:off x="416106" y="881063"/>
          <a:ext cx="10789920" cy="5060242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793569">
                  <a:extLst>
                    <a:ext uri="{9D8B030D-6E8A-4147-A177-3AD203B41FA5}">
                      <a16:colId xmlns="" xmlns:a16="http://schemas.microsoft.com/office/drawing/2014/main" val="3432441596"/>
                    </a:ext>
                  </a:extLst>
                </a:gridCol>
                <a:gridCol w="4610100">
                  <a:extLst>
                    <a:ext uri="{9D8B030D-6E8A-4147-A177-3AD203B41FA5}">
                      <a16:colId xmlns="" xmlns:a16="http://schemas.microsoft.com/office/drawing/2014/main" val="2467209110"/>
                    </a:ext>
                  </a:extLst>
                </a:gridCol>
                <a:gridCol w="5386251">
                  <a:extLst>
                    <a:ext uri="{9D8B030D-6E8A-4147-A177-3AD203B41FA5}">
                      <a16:colId xmlns="" xmlns:a16="http://schemas.microsoft.com/office/drawing/2014/main" val="3341472709"/>
                    </a:ext>
                  </a:extLst>
                </a:gridCol>
              </a:tblGrid>
              <a:tr h="2203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№ п/п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72" marR="3672" marT="36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Наименование процедуры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72" marR="3672" marT="36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Статус</a:t>
                      </a:r>
                      <a:endParaRPr lang="ru-RU" sz="18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72" marR="3672" marT="3672" marB="0" anchor="ctr"/>
                </a:tc>
                <a:extLst>
                  <a:ext uri="{0D108BD9-81ED-4DB2-BD59-A6C34878D82A}">
                    <a16:rowId xmlns="" xmlns:a16="http://schemas.microsoft.com/office/drawing/2014/main" val="3248697107"/>
                  </a:ext>
                </a:extLst>
              </a:tr>
              <a:tr h="1101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72" marR="3672" marT="36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72" marR="3672" marT="36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ru-RU" sz="18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72" marR="3672" marT="3672" marB="0" anchor="ctr"/>
                </a:tc>
                <a:extLst>
                  <a:ext uri="{0D108BD9-81ED-4DB2-BD59-A6C34878D82A}">
                    <a16:rowId xmlns="" xmlns:a16="http://schemas.microsoft.com/office/drawing/2014/main" val="3428618224"/>
                  </a:ext>
                </a:extLst>
              </a:tr>
              <a:tr h="414938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1.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72" marR="3672" marT="3672" marB="0" anchor="ctr"/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Прием и регистрация заявления о предоставлении услуги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4064" marR="3672" marT="36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заявление отправлено в образовательную организацию</a:t>
                      </a:r>
                      <a:endParaRPr lang="ru-RU" sz="18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4064" marR="3672" marT="3672" marB="0" anchor="ctr"/>
                </a:tc>
                <a:extLst>
                  <a:ext uri="{0D108BD9-81ED-4DB2-BD59-A6C34878D82A}">
                    <a16:rowId xmlns="" xmlns:a16="http://schemas.microsoft.com/office/drawing/2014/main" val="3733626908"/>
                  </a:ext>
                </a:extLst>
              </a:tr>
              <a:tr h="3304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заявление получено образовательной организацией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4064" marR="3672" marT="3672" marB="0" anchor="ctr"/>
                </a:tc>
                <a:extLst>
                  <a:ext uri="{0D108BD9-81ED-4DB2-BD59-A6C34878D82A}">
                    <a16:rowId xmlns="" xmlns:a16="http://schemas.microsoft.com/office/drawing/2014/main" val="691701435"/>
                  </a:ext>
                </a:extLst>
              </a:tr>
              <a:tr h="2203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заявление принято к рассмотрению</a:t>
                      </a:r>
                      <a:endParaRPr lang="ru-RU" sz="18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4064" marR="3672" marT="3672" marB="0" anchor="ctr"/>
                </a:tc>
                <a:extLst>
                  <a:ext uri="{0D108BD9-81ED-4DB2-BD59-A6C34878D82A}">
                    <a16:rowId xmlns="" xmlns:a16="http://schemas.microsoft.com/office/drawing/2014/main" val="3408239847"/>
                  </a:ext>
                </a:extLst>
              </a:tr>
              <a:tr h="4149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приглашение представить документы для приема на обучение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4064" marR="3672" marT="3672" marB="0" anchor="ctr"/>
                </a:tc>
                <a:extLst>
                  <a:ext uri="{0D108BD9-81ED-4DB2-BD59-A6C34878D82A}">
                    <a16:rowId xmlns="" xmlns:a16="http://schemas.microsoft.com/office/drawing/2014/main" val="927866336"/>
                  </a:ext>
                </a:extLst>
              </a:tr>
              <a:tr h="41493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2.</a:t>
                      </a:r>
                      <a:endParaRPr lang="ru-RU" sz="18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72" marR="3672" marT="3672" marB="0" anchor="ctr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Рассмотрение сведений, указанных в заявлении, формирование и направление межведомственных информационных запросов в органы (организации), участвующие в предоставлении услуги, регистрация документов для приема на обучение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4064" marR="3672" marT="36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направлен межведомственный информационный запрос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72" marR="3672" marT="3672" marB="0" anchor="ctr"/>
                </a:tc>
                <a:extLst>
                  <a:ext uri="{0D108BD9-81ED-4DB2-BD59-A6C34878D82A}">
                    <a16:rowId xmlns="" xmlns:a16="http://schemas.microsoft.com/office/drawing/2014/main" val="3857103958"/>
                  </a:ext>
                </a:extLst>
              </a:tr>
              <a:tr h="4149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получен ответ на межведомственный информационный запрос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72" marR="3672" marT="3672" marB="0" anchor="ctr"/>
                </a:tc>
                <a:extLst>
                  <a:ext uri="{0D108BD9-81ED-4DB2-BD59-A6C34878D82A}">
                    <a16:rowId xmlns="" xmlns:a16="http://schemas.microsoft.com/office/drawing/2014/main" val="3910007935"/>
                  </a:ext>
                </a:extLst>
              </a:tr>
              <a:tr h="11273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заявление и документы приняты/ в предоставлении услуги отказано (мотивированный отказ)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4064" marR="3672" marT="3672" marB="0" anchor="ctr"/>
                </a:tc>
                <a:extLst>
                  <a:ext uri="{0D108BD9-81ED-4DB2-BD59-A6C34878D82A}">
                    <a16:rowId xmlns="" xmlns:a16="http://schemas.microsoft.com/office/drawing/2014/main" val="1830511945"/>
                  </a:ext>
                </a:extLst>
              </a:tr>
              <a:tr h="20930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3.</a:t>
                      </a:r>
                      <a:endParaRPr lang="ru-RU" sz="18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72" marR="3672" marT="3672" marB="0" anchor="ctr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Оформление и выдача заявителю информационного письма </a:t>
                      </a:r>
                      <a:endParaRPr lang="ru-RU" sz="18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4064" marR="3672" marT="36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информационное письмо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4064" marR="3672" marT="3672" marB="0" anchor="ctr"/>
                </a:tc>
                <a:extLst>
                  <a:ext uri="{0D108BD9-81ED-4DB2-BD59-A6C34878D82A}">
                    <a16:rowId xmlns="" xmlns:a16="http://schemas.microsoft.com/office/drawing/2014/main" val="2715725784"/>
                  </a:ext>
                </a:extLst>
              </a:tr>
              <a:tr h="2093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положительное решение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4064" marR="3672" marT="3672" marB="0" anchor="ctr"/>
                </a:tc>
                <a:extLst>
                  <a:ext uri="{0D108BD9-81ED-4DB2-BD59-A6C34878D82A}">
                    <a16:rowId xmlns="" xmlns:a16="http://schemas.microsoft.com/office/drawing/2014/main" val="2708086418"/>
                  </a:ext>
                </a:extLst>
              </a:tr>
              <a:tr h="2643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отрицательное решение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4064" marR="3672" marT="3672" marB="0" anchor="ctr"/>
                </a:tc>
                <a:extLst>
                  <a:ext uri="{0D108BD9-81ED-4DB2-BD59-A6C34878D82A}">
                    <a16:rowId xmlns="" xmlns:a16="http://schemas.microsoft.com/office/drawing/2014/main" val="5931821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9006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799" y="421367"/>
            <a:ext cx="11223171" cy="58596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C00000"/>
                </a:solidFill>
                <a:latin typeface="Arial Narrow" panose="020B0606020202030204" pitchFamily="34" charset="0"/>
              </a:rPr>
              <a:t>до 10.03.2024 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- 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загрузка 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данных о школах и адресах на продуктивную среду ЕПГУ, обновление продуктивного справочника донора ЕСНСИ по передаче информации о количестве свободных мест, подача 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заявки 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на активацию региональной 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информационной 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системы в продуктивной 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среде;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10.03.2024 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- направление ответным письмом информации о готовности ведомственной региональной информационной системы к реализации Услуги;</a:t>
            </a:r>
            <a:b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2400" b="1" dirty="0">
                <a:solidFill>
                  <a:srgbClr val="C00000"/>
                </a:solidFill>
                <a:latin typeface="Arial Narrow" panose="020B0606020202030204" pitchFamily="34" charset="0"/>
              </a:rPr>
              <a:t>18.03.2024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 - открытие функционала формирования гражданами черновиков заявлений по Услуге. </a:t>
            </a:r>
            <a:b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Дополнительно: 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на форму Услуги, в сравнении 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 прошлым 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годом, 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внесены следующие изменения </a:t>
            </a:r>
            <a:b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При 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выборе льготы для зачисления братьев или сестёр, после выбора школы на форме Услуги добавлен ввод сведений о брате или сестре, учащихся в выбранной школе. Данные 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содержат 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в себе фамилию, имя, отчество (при наличии) и дату рождения брата или 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сестры.</a:t>
            </a:r>
            <a:endParaRPr lang="ru-RU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46638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8879" y="1420555"/>
            <a:ext cx="1147739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заявителем </a:t>
            </a:r>
            <a:r>
              <a:rPr lang="ru-RU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представлен неполный комплект </a:t>
            </a:r>
            <a:r>
              <a:rPr lang="ru-RU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документов;</a:t>
            </a:r>
            <a:endParaRPr lang="ru-RU" sz="28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ru-RU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наличие противоречий между сведениями, указанными в заявлении, и сведениями, указанными в приложенных к нему документах; </a:t>
            </a:r>
          </a:p>
          <a:p>
            <a:r>
              <a:rPr lang="ru-RU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документы содержат подчистки и исправления текста, </a:t>
            </a:r>
            <a:r>
              <a:rPr lang="ru-RU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текст </a:t>
            </a:r>
            <a:r>
              <a:rPr lang="ru-RU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письменного заявления не поддается прочтению, заявление заполнено не полностью;</a:t>
            </a:r>
            <a:br>
              <a:rPr lang="ru-RU" sz="2800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документы содержат повреждения, наличие которых не позволяет в полном объеме использовать информацию и сведения, содержащиеся в документах для предоставления Услуги; </a:t>
            </a:r>
          </a:p>
          <a:p>
            <a:r>
              <a:rPr lang="ru-RU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некорректное заполнение обязательных полей в заявлении (отсутствие заполнения, недостоверное, неполное либо неправильное, не соответствующее </a:t>
            </a:r>
            <a:r>
              <a:rPr lang="ru-RU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требованиям;</a:t>
            </a:r>
            <a:endParaRPr lang="ru-RU" sz="28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7697" y="230247"/>
            <a:ext cx="111197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Arial Narrow" panose="020B0606020202030204" pitchFamily="34" charset="0"/>
              </a:rPr>
              <a:t>Исчерпывающий перечень оснований для отказа </a:t>
            </a:r>
            <a:endParaRPr lang="ru-RU" sz="32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 </a:t>
            </a:r>
            <a:r>
              <a:rPr lang="ru-RU" sz="3200" b="1" dirty="0">
                <a:solidFill>
                  <a:srgbClr val="002060"/>
                </a:solidFill>
                <a:latin typeface="Arial Narrow" panose="020B0606020202030204" pitchFamily="34" charset="0"/>
              </a:rPr>
              <a:t>приеме и регистрации </a:t>
            </a:r>
            <a:r>
              <a:rPr lang="ru-RU" sz="3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документов</a:t>
            </a:r>
            <a:endParaRPr lang="ru-RU" sz="32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125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25214" y="595555"/>
            <a:ext cx="1090973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заявление подано лицом, не имеющим полномочий представлять интересы заявителя; </a:t>
            </a:r>
          </a:p>
          <a:p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несоответствие категории заявителей;</a:t>
            </a:r>
            <a:b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поступление заявления, аналогично ранее зарегистрированному заявлению; </a:t>
            </a:r>
          </a:p>
          <a:p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заявление подано за пределами периода;</a:t>
            </a:r>
            <a:b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несоответствие документов по форме или содержанию требованиям законодательства Российской Федерации; </a:t>
            </a:r>
          </a:p>
          <a:p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обращение заявителя в Организацию, реализующую исключительно адаптированную программу, с заявлением о приеме на образовательную программу, не предусмотренную в Организации; </a:t>
            </a:r>
          </a:p>
          <a:p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несоответствие возраста ребенка, в интересах которого действует родитель (законный представитель), требованиям действующего законодательства (ребенок не достиг возраста 6 лет и 6 месяцев или уже достиг возраста 8 лет на момент начала получения начального общего образования) при отсутствии разрешения на прием ребенка в Организацию. </a:t>
            </a:r>
          </a:p>
        </p:txBody>
      </p:sp>
    </p:spTree>
    <p:extLst>
      <p:ext uri="{BB962C8B-B14F-4D97-AF65-F5344CB8AC3E}">
        <p14:creationId xmlns:p14="http://schemas.microsoft.com/office/powerpoint/2010/main" xmlns="" val="3724473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9312" y="3882231"/>
            <a:ext cx="333375" cy="238125"/>
          </a:xfrm>
        </p:spPr>
      </p:pic>
      <p:pic>
        <p:nvPicPr>
          <p:cNvPr id="4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6032" y="486797"/>
            <a:ext cx="1119342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 fontAlgn="base"/>
            <a:r>
              <a:rPr lang="ru-RU" sz="2400" b="1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Форма для создания черновиков уже доступна.</a:t>
            </a:r>
          </a:p>
          <a:p>
            <a:pPr lvl="1" fontAlgn="base"/>
            <a:endParaRPr lang="ru-RU" sz="2400" i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lvl="1" algn="ctr" fontAlgn="base"/>
            <a:r>
              <a:rPr lang="ru-RU" sz="2400" b="1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Необходимо:</a:t>
            </a:r>
          </a:p>
          <a:p>
            <a:pPr indent="895350"/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1. Проверить 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на ЕПГУ выбор «своей» школы, зайдя в ЛК ЕПГУ как физическое 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лицо</a:t>
            </a:r>
          </a:p>
          <a:p>
            <a:pPr indent="895350"/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. Сформировать 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заявление</a:t>
            </a:r>
          </a:p>
          <a:p>
            <a:pPr indent="895350"/>
            <a: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Перезагрузка справочников по закрепленной территории для школ не доступна.</a:t>
            </a:r>
            <a:endParaRPr lang="ru-RU" sz="2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lvl="1" fontAlgn="base"/>
            <a:endParaRPr lang="ru-RU" sz="2400" i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lvl="1" fontAlgn="base">
              <a:tabLst>
                <a:tab pos="712788" algn="l"/>
              </a:tabLst>
            </a:pPr>
            <a:r>
              <a:rPr lang="ru-RU" sz="2400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Предусмотрена </a:t>
            </a:r>
            <a:r>
              <a:rPr lang="ru-RU" sz="2400" i="1" dirty="0">
                <a:solidFill>
                  <a:srgbClr val="002060"/>
                </a:solidFill>
                <a:latin typeface="Arial Narrow" panose="020B0606020202030204" pitchFamily="34" charset="0"/>
              </a:rPr>
              <a:t>возможность подачи заявления о приеме на обучение одним из следующих способов:</a:t>
            </a:r>
          </a:p>
          <a:p>
            <a:pPr lvl="1" fontAlgn="base"/>
            <a:r>
              <a:rPr lang="ru-RU" sz="2400" i="1" dirty="0">
                <a:solidFill>
                  <a:srgbClr val="002060"/>
                </a:solidFill>
                <a:latin typeface="Arial Narrow" panose="020B0606020202030204" pitchFamily="34" charset="0"/>
              </a:rPr>
              <a:t>в электронной форме посредством ЕПГУ;</a:t>
            </a:r>
          </a:p>
          <a:p>
            <a:pPr lvl="1" fontAlgn="base"/>
            <a:r>
              <a:rPr lang="ru-RU" sz="2400" i="1" dirty="0">
                <a:solidFill>
                  <a:srgbClr val="002060"/>
                </a:solidFill>
                <a:latin typeface="Arial Narrow" panose="020B0606020202030204" pitchFamily="34" charset="0"/>
              </a:rPr>
              <a:t>через операторов почтовой связи общего пользования заказным письмом с уведомлением о вручении;</a:t>
            </a:r>
          </a:p>
          <a:p>
            <a:pPr lvl="1" fontAlgn="base"/>
            <a:r>
              <a:rPr lang="ru-RU" sz="2400" i="1" dirty="0">
                <a:solidFill>
                  <a:srgbClr val="002060"/>
                </a:solidFill>
                <a:latin typeface="Arial Narrow" panose="020B0606020202030204" pitchFamily="34" charset="0"/>
              </a:rPr>
              <a:t>лично в общеобразовательную организацию;</a:t>
            </a:r>
          </a:p>
          <a:p>
            <a:pPr lvl="1" fontAlgn="base"/>
            <a:r>
              <a:rPr lang="ru-RU" sz="2400" i="1" dirty="0">
                <a:solidFill>
                  <a:srgbClr val="002060"/>
                </a:solidFill>
                <a:latin typeface="Arial Narrow" panose="020B0606020202030204" pitchFamily="34" charset="0"/>
              </a:rPr>
              <a:t>Все заявления аккумулируются в ГИС «Образование-76».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074" y="987492"/>
            <a:ext cx="1520251" cy="2130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71377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7882" y="607172"/>
            <a:ext cx="11304493" cy="1325563"/>
          </a:xfrm>
        </p:spPr>
        <p:txBody>
          <a:bodyPr>
            <a:noAutofit/>
          </a:bodyPr>
          <a:lstStyle/>
          <a:p>
            <a:r>
              <a:rPr lang="ru-RU" sz="1800" b="1" i="1" dirty="0">
                <a:solidFill>
                  <a:srgbClr val="002060"/>
                </a:solidFill>
                <a:latin typeface="Arial Narrow" panose="020B0606020202030204" pitchFamily="34" charset="0"/>
              </a:rPr>
              <a:t>Постановление Правительства РФ от 1 марта 2022 г. N 277 "О направлении в личный кабинет заявителя в федеральной государственной информационной системе "Единый портал государственных и муниципальных услуг (функций)" сведений о ходе выполнения запроса о предоставлении государственной или муниципальной услуги, заявления о предоставлении услуги, указанной в части 3 статьи 1 Федерального закона "Об организации предоставления государственных и муниципальных услуг", а также результатов предоставления государственной или муниципальной услуги, результатов предоставления услуги, указанной в части 3 статьи 1 Федерального закона "Об организации предоставления государственных и муниципальных услуг</a:t>
            </a:r>
            <a:r>
              <a:rPr lang="ru-RU" sz="1800" b="1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"</a:t>
            </a:r>
            <a:endParaRPr lang="ru-RU" sz="1800" b="1" i="1" dirty="0">
              <a:latin typeface="Arial Narrow" panose="020B0606020202030204" pitchFamily="34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537882" y="2370409"/>
            <a:ext cx="11196918" cy="40478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Общие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положения</a:t>
            </a:r>
            <a:endParaRPr lang="en-US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800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Сведения </a:t>
            </a:r>
            <a:r>
              <a:rPr lang="ru-RU" sz="2800" i="1" dirty="0">
                <a:solidFill>
                  <a:srgbClr val="C00000"/>
                </a:solidFill>
                <a:latin typeface="Arial Narrow" panose="020B0606020202030204" pitchFamily="34" charset="0"/>
              </a:rPr>
              <a:t>о ходе предоставления услуги, результаты предоставления услуги направляются для размещения в личном кабинете заявителя на едином портале вне зависимости от способа обращения заявителя за предоставлением услуги, а также от способа предоставления заявителю результатов предоставления </a:t>
            </a:r>
            <a:r>
              <a:rPr lang="ru-RU" sz="2800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услуги.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Заявителям, подавшим заявление лично, все статусы также будут направляться в ЛК ЕПГУ.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8737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49234" y="10372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Перечень справочников, </a:t>
            </a:r>
            <a:br>
              <a:rPr lang="ru-RU" sz="4000" b="1" smtClean="0">
                <a:solidFill>
                  <a:srgbClr val="C00000"/>
                </a:solidFill>
                <a:latin typeface="Arial Narrow" panose="020B0606020202030204" pitchFamily="34" charset="0"/>
              </a:rPr>
            </a:br>
            <a:r>
              <a:rPr lang="ru-RU" sz="40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используемых на форме:</a:t>
            </a:r>
            <a:endParaRPr lang="ru-RU" sz="4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5102" y="1952090"/>
            <a:ext cx="10998698" cy="4474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55102" y="2616936"/>
            <a:ext cx="2667000" cy="1057275"/>
          </a:xfrm>
          <a:prstGeom prst="roundRect">
            <a:avLst/>
          </a:prstGeom>
          <a:noFill/>
          <a:ln w="666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>
            <a:stCxn id="6" idx="3"/>
          </p:cNvCxnSpPr>
          <p:nvPr/>
        </p:nvCxnSpPr>
        <p:spPr>
          <a:xfrm>
            <a:off x="3022102" y="3145574"/>
            <a:ext cx="657225" cy="4762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79327" y="2860239"/>
            <a:ext cx="15776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Федеральные 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справочники</a:t>
            </a:r>
            <a:endParaRPr lang="ru-RU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5101" y="3810419"/>
            <a:ext cx="3248025" cy="2607259"/>
          </a:xfrm>
          <a:prstGeom prst="roundRect">
            <a:avLst/>
          </a:prstGeom>
          <a:noFill/>
          <a:ln w="889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3603126" y="4804926"/>
            <a:ext cx="657225" cy="4762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6200000">
            <a:off x="3847353" y="4081792"/>
            <a:ext cx="17430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региональные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Справочники, справочники учреждений</a:t>
            </a:r>
            <a:endParaRPr lang="ru-RU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635240" y="3810418"/>
            <a:ext cx="3718560" cy="2616517"/>
          </a:xfrm>
          <a:prstGeom prst="roundRect">
            <a:avLst/>
          </a:prstGeom>
          <a:noFill/>
          <a:ln w="1016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5319057" y="4804926"/>
            <a:ext cx="2316183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7063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70969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Ссылка на форму </a:t>
            </a:r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  <a:hlinkClick r:id="rId4"/>
              </a:rPr>
              <a:t>https://</a:t>
            </a:r>
            <a:r>
              <a:rPr lang="en-US" dirty="0" smtClean="0">
                <a:solidFill>
                  <a:srgbClr val="002060"/>
                </a:solidFill>
                <a:latin typeface="Arial Narrow" panose="020B0606020202030204" pitchFamily="34" charset="0"/>
                <a:hlinkClick r:id="rId4"/>
              </a:rPr>
              <a:t>www.gosuslugi.ru/600426/1/form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 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85860" y="154391"/>
            <a:ext cx="7502277" cy="5290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https://www.pngplay.com/wp-content/uploads/7/Mouse-Cursor-Click-Transparent-Fil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2521" y="837406"/>
            <a:ext cx="300632" cy="38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170339" y="4832985"/>
            <a:ext cx="1562100" cy="320675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https://www.pngplay.com/wp-content/uploads/7/Mouse-Cursor-Click-Transparent-Fil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0757" y="4941096"/>
            <a:ext cx="300632" cy="38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7317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0621" y="250372"/>
            <a:ext cx="4510952" cy="5434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319" y="250372"/>
            <a:ext cx="5400675" cy="548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66177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888" y="562209"/>
            <a:ext cx="5610225" cy="3924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0" y="1019174"/>
            <a:ext cx="5562600" cy="4819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14573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10521</TotalTime>
  <Words>686</Words>
  <Application>Microsoft Office PowerPoint</Application>
  <PresentationFormat>Произвольный</PresentationFormat>
  <Paragraphs>91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Слайд 2</vt:lpstr>
      <vt:lpstr>Слайд 3</vt:lpstr>
      <vt:lpstr>Слайд 4</vt:lpstr>
      <vt:lpstr>Постановление Правительства РФ от 1 марта 2022 г. N 277 "О направлении в личный кабинет заявителя в федеральной государственной информационной системе "Единый портал государственных и муниципальных услуг (функций)" сведений о ходе выполнения запроса о предоставлении государственной или муниципальной услуги, заявления о предоставлении услуги, указанной в части 3 статьи 1 Федерального закона "Об организации предоставления государственных и муниципальных услуг", а также результатов предоставления государственной или муниципальной услуги, результатов предоставления услуги, указанной в части 3 статьи 1 Федерального закона "Об организации предоставления государственных и муниципальных услуг"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льгота</vt:lpstr>
      <vt:lpstr>Слайд 27</vt:lpstr>
      <vt:lpstr>Обработка заявлений при предоставлении услуги в общеобразовательной организации в 2023 год</vt:lpstr>
      <vt:lpstr>Статусы в личном кабинете заявителя</vt:lpstr>
      <vt:lpstr>Слайд 30</vt:lpstr>
      <vt:lpstr>Слайд 31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Евстигнеева Наталья Валентиновна</dc:creator>
  <cp:lastModifiedBy>Office</cp:lastModifiedBy>
  <cp:revision>92</cp:revision>
  <dcterms:created xsi:type="dcterms:W3CDTF">2023-03-15T09:13:44Z</dcterms:created>
  <dcterms:modified xsi:type="dcterms:W3CDTF">2024-03-21T07:11:43Z</dcterms:modified>
</cp:coreProperties>
</file>